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71" r:id="rId4"/>
    <p:sldId id="270" r:id="rId5"/>
    <p:sldId id="263" r:id="rId6"/>
    <p:sldId id="272" r:id="rId7"/>
    <p:sldId id="264" r:id="rId8"/>
    <p:sldId id="269" r:id="rId9"/>
    <p:sldId id="258" r:id="rId10"/>
    <p:sldId id="259" r:id="rId11"/>
    <p:sldId id="260" r:id="rId12"/>
    <p:sldId id="273" r:id="rId13"/>
    <p:sldId id="265" r:id="rId14"/>
    <p:sldId id="266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C2A"/>
    <a:srgbClr val="335C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978" y="454910"/>
            <a:ext cx="7772400" cy="1470025"/>
          </a:xfrm>
        </p:spPr>
        <p:txBody>
          <a:bodyPr lIns="0" tIns="0" rIns="0" bIns="0" anchor="t" anchorCtr="0"/>
          <a:lstStyle>
            <a:lvl1pPr algn="l">
              <a:defRPr>
                <a:solidFill>
                  <a:srgbClr val="335C73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FB681-A9AF-7F45-9B9E-D5BD203EAA36}" type="datetimeFigureOut">
              <a:rPr lang="en-US" smtClean="0"/>
              <a:pPr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D109F-B543-8D4D-BA9A-1A9CBA0F5C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FB681-A9AF-7F45-9B9E-D5BD203EAA36}" type="datetimeFigureOut">
              <a:rPr lang="en-US" smtClean="0"/>
              <a:pPr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D109F-B543-8D4D-BA9A-1A9CBA0F5C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FB681-A9AF-7F45-9B9E-D5BD203EAA36}" type="datetimeFigureOut">
              <a:rPr lang="en-US" smtClean="0"/>
              <a:pPr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D109F-B543-8D4D-BA9A-1A9CBA0F5C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FB681-A9AF-7F45-9B9E-D5BD203EAA36}" type="datetimeFigureOut">
              <a:rPr lang="en-US" smtClean="0"/>
              <a:pPr/>
              <a:t>8/6/2014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D109F-B543-8D4D-BA9A-1A9CBA0F5C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FB681-A9AF-7F45-9B9E-D5BD203EAA36}" type="datetimeFigureOut">
              <a:rPr lang="en-US" smtClean="0"/>
              <a:pPr/>
              <a:t>8/6/2014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D109F-B543-8D4D-BA9A-1A9CBA0F5C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FB681-A9AF-7F45-9B9E-D5BD203EAA36}" type="datetimeFigureOut">
              <a:rPr lang="en-US" smtClean="0"/>
              <a:pPr/>
              <a:t>8/6/2014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D109F-B543-8D4D-BA9A-1A9CBA0F5C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FB681-A9AF-7F45-9B9E-D5BD203EAA36}" type="datetimeFigureOut">
              <a:rPr lang="en-US" smtClean="0"/>
              <a:pPr/>
              <a:t>8/6/2014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D109F-B543-8D4D-BA9A-1A9CBA0F5C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FB681-A9AF-7F45-9B9E-D5BD203EAA36}" type="datetimeFigureOut">
              <a:rPr lang="en-US" smtClean="0"/>
              <a:pPr/>
              <a:t>8/6/2014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D109F-B543-8D4D-BA9A-1A9CBA0F5C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FB681-A9AF-7F45-9B9E-D5BD203EAA36}" type="datetimeFigureOut">
              <a:rPr lang="en-US" smtClean="0"/>
              <a:pPr/>
              <a:t>8/6/2014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D109F-B543-8D4D-BA9A-1A9CBA0F5C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8FB681-A9AF-7F45-9B9E-D5BD203EAA36}" type="datetimeFigureOut">
              <a:rPr lang="en-US" smtClean="0"/>
              <a:pPr/>
              <a:t>8/6/2014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ED109F-B543-8D4D-BA9A-1A9CBA0F5C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854" y="274638"/>
            <a:ext cx="8395348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854" y="1600201"/>
            <a:ext cx="8395348" cy="406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35C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ECC2A"/>
        </a:buClr>
        <a:buFont typeface="Arial"/>
        <a:buChar char="•"/>
        <a:defRPr sz="3200" kern="1200">
          <a:solidFill>
            <a:srgbClr val="335C7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ECC2A"/>
        </a:buClr>
        <a:buFont typeface="Arial"/>
        <a:buChar char="–"/>
        <a:defRPr sz="2800" kern="1200">
          <a:solidFill>
            <a:srgbClr val="335C7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ECC2A"/>
        </a:buClr>
        <a:buFont typeface="Arial"/>
        <a:buChar char="•"/>
        <a:defRPr sz="2400" kern="1200">
          <a:solidFill>
            <a:srgbClr val="335C7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ECC2A"/>
        </a:buClr>
        <a:buFont typeface="Arial"/>
        <a:buChar char="–"/>
        <a:defRPr sz="2000" kern="1200">
          <a:solidFill>
            <a:srgbClr val="335C7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AECC2A"/>
        </a:buClr>
        <a:buFont typeface="Arial"/>
        <a:buChar char="»"/>
        <a:defRPr sz="2000" kern="1200">
          <a:solidFill>
            <a:srgbClr val="335C7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College Students’ Associations:  what about charitable status?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need to think about?</a:t>
            </a:r>
            <a:br>
              <a:rPr lang="en-US" dirty="0" smtClean="0"/>
            </a:br>
            <a:r>
              <a:rPr lang="en-US" dirty="0" smtClean="0"/>
              <a:t>Charity trustees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Charity trustees are the people in general management and control of a charity.  </a:t>
            </a:r>
          </a:p>
          <a:p>
            <a:r>
              <a:rPr lang="en-US" dirty="0" smtClean="0"/>
              <a:t>Who are the people currently in charge of your association?</a:t>
            </a:r>
          </a:p>
          <a:p>
            <a:r>
              <a:rPr lang="en-US" dirty="0" smtClean="0"/>
              <a:t>Is this the way it ought to be?</a:t>
            </a:r>
          </a:p>
          <a:p>
            <a:r>
              <a:rPr lang="en-US" dirty="0" smtClean="0"/>
              <a:t>Have you got the right mix of people?</a:t>
            </a:r>
          </a:p>
          <a:p>
            <a:r>
              <a:rPr lang="en-US" dirty="0" smtClean="0"/>
              <a:t>Do they have the right skills?</a:t>
            </a:r>
          </a:p>
          <a:p>
            <a:r>
              <a:rPr lang="en-US" dirty="0" smtClean="0"/>
              <a:t>If not, where do you get those skills from?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need to think about?</a:t>
            </a:r>
            <a:br>
              <a:rPr lang="en-US" dirty="0" smtClean="0"/>
            </a:br>
            <a:r>
              <a:rPr lang="en-US" dirty="0" smtClean="0"/>
              <a:t>Charity trustees – duties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en-GB" b="1" dirty="0" smtClean="0">
                <a:solidFill>
                  <a:schemeClr val="bg1"/>
                </a:solidFill>
              </a:rPr>
              <a:t>What are the four general duties of charity trustees?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2E4567"/>
                </a:solidFill>
              </a:rPr>
              <a:t>to act in the interests of the charity and put the interests of the charity before any other body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2E4567"/>
                </a:solidFill>
              </a:rPr>
              <a:t>to ensure that the charity operates in a manner consistent with its purposes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2E4567"/>
                </a:solidFill>
              </a:rPr>
              <a:t>to act with due care and diligence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2E4567"/>
                </a:solidFill>
              </a:rPr>
              <a:t>to ensure that the charity complies with the Act and with other relevant legislation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need to think about?</a:t>
            </a:r>
            <a:br>
              <a:rPr lang="en-US" dirty="0" smtClean="0"/>
            </a:br>
            <a:r>
              <a:rPr lang="en-US" dirty="0" smtClean="0"/>
              <a:t>Charity trustees – duties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en-GB" b="1" dirty="0" smtClean="0">
                <a:solidFill>
                  <a:schemeClr val="bg1"/>
                </a:solidFill>
              </a:rPr>
              <a:t>the </a:t>
            </a:r>
            <a:r>
              <a:rPr lang="en-GB" b="1" dirty="0" smtClean="0">
                <a:solidFill>
                  <a:schemeClr val="bg1"/>
                </a:solidFill>
              </a:rPr>
              <a:t>four general duties of charity trustees?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2E4567"/>
                </a:solidFill>
              </a:rPr>
              <a:t>How often do you get new trustees/committee members/sabbaticals?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2E4567"/>
                </a:solidFill>
              </a:rPr>
              <a:t>How do you train them?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2E4567"/>
                </a:solidFill>
              </a:rPr>
              <a:t>Do you have paid staff?  How do they relate to the charity trustees?  Who’s really in charge?  </a:t>
            </a: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2E4567"/>
                </a:solidFill>
              </a:rPr>
              <a:t>Where do they turn for advice?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need to think about?</a:t>
            </a:r>
            <a:br>
              <a:rPr lang="en-US" dirty="0" smtClean="0"/>
            </a:br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the members of your association?</a:t>
            </a:r>
          </a:p>
          <a:p>
            <a:r>
              <a:rPr lang="en-US" dirty="0" smtClean="0"/>
              <a:t>How do you know who they are?</a:t>
            </a:r>
          </a:p>
          <a:p>
            <a:r>
              <a:rPr lang="en-US" dirty="0" smtClean="0"/>
              <a:t>What’s their role?  </a:t>
            </a:r>
          </a:p>
          <a:p>
            <a:r>
              <a:rPr lang="en-US" dirty="0" smtClean="0"/>
              <a:t>What do they get to decide?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need to think about?</a:t>
            </a:r>
            <a:br>
              <a:rPr lang="en-US" dirty="0" smtClean="0"/>
            </a:br>
            <a:r>
              <a:rPr lang="en-US" dirty="0" smtClean="0"/>
              <a:t>Relationship to the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law gives colleges oversight of student associations – ‘fair and democratic’, accountable</a:t>
            </a:r>
          </a:p>
          <a:p>
            <a:r>
              <a:rPr lang="en-GB" dirty="0" smtClean="0"/>
              <a:t>Tension between control and independence</a:t>
            </a:r>
          </a:p>
          <a:p>
            <a:r>
              <a:rPr lang="en-GB" dirty="0" smtClean="0"/>
              <a:t>What’s the right balance?</a:t>
            </a:r>
          </a:p>
          <a:p>
            <a:r>
              <a:rPr lang="en-GB" dirty="0" smtClean="0"/>
              <a:t>Conflicts of interest?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need to think about?</a:t>
            </a:r>
            <a:br>
              <a:rPr lang="en-US" dirty="0" smtClean="0"/>
            </a:br>
            <a:r>
              <a:rPr lang="en-US" dirty="0" smtClean="0"/>
              <a:t>Relationship to the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your association relate to the college?</a:t>
            </a:r>
          </a:p>
          <a:p>
            <a:r>
              <a:rPr lang="en-US" dirty="0" smtClean="0"/>
              <a:t>What say does the college have in your decision-making?</a:t>
            </a:r>
          </a:p>
          <a:p>
            <a:r>
              <a:rPr lang="en-US" dirty="0" smtClean="0"/>
              <a:t>Who controls assets?</a:t>
            </a:r>
          </a:p>
          <a:p>
            <a:r>
              <a:rPr lang="en-US" dirty="0" smtClean="0"/>
              <a:t>What is the right distance?</a:t>
            </a:r>
          </a:p>
          <a:p>
            <a:pPr>
              <a:buNone/>
            </a:pPr>
            <a:r>
              <a:rPr lang="en-US" dirty="0" smtClean="0"/>
              <a:t>Worth thinking about scenarios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Martin Tyson</a:t>
            </a:r>
            <a:br>
              <a:rPr lang="en-US" dirty="0" smtClean="0"/>
            </a:br>
            <a:r>
              <a:rPr lang="en-US" dirty="0" smtClean="0"/>
              <a:t>martin.tyson@oscr.org.uk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be a charity?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Means OSCR has entered you on a public register</a:t>
            </a:r>
          </a:p>
          <a:p>
            <a:r>
              <a:rPr lang="en-US" dirty="0" smtClean="0"/>
              <a:t>You meet a test in law – the ‘charity test’</a:t>
            </a:r>
          </a:p>
          <a:p>
            <a:r>
              <a:rPr lang="en-US" dirty="0" smtClean="0"/>
              <a:t>You’re run by charity trustees – with legal duties</a:t>
            </a:r>
          </a:p>
          <a:p>
            <a:r>
              <a:rPr lang="en-US" dirty="0" smtClean="0"/>
              <a:t>Need to keep and supply accounts and information to OSCR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the benefits of being a charity?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charity ‘brand’ – public goodwill and trust</a:t>
            </a:r>
          </a:p>
          <a:p>
            <a:r>
              <a:rPr lang="en-GB" dirty="0" smtClean="0"/>
              <a:t>Access to grant funding</a:t>
            </a:r>
          </a:p>
          <a:p>
            <a:r>
              <a:rPr lang="en-GB" dirty="0" smtClean="0"/>
              <a:t>Tax reliefs – if relevant:  gift aid</a:t>
            </a:r>
          </a:p>
          <a:p>
            <a:r>
              <a:rPr lang="en-GB" dirty="0" smtClean="0"/>
              <a:t>Rates relief on properties being used for charitable purposes</a:t>
            </a:r>
          </a:p>
          <a:p>
            <a:r>
              <a:rPr lang="en-GB" dirty="0" smtClean="0"/>
              <a:t>Helps get clarity about who’s in charge and how its run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need to think about?</a:t>
            </a:r>
            <a:br>
              <a:rPr lang="en-US" dirty="0" smtClean="0"/>
            </a:br>
            <a:r>
              <a:rPr lang="en-US" dirty="0" smtClean="0"/>
              <a:t>Is it right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Charitable status involves duties and limitations as well as benefits</a:t>
            </a:r>
          </a:p>
          <a:p>
            <a:pPr lvl="1"/>
            <a:r>
              <a:rPr lang="en-US" dirty="0" smtClean="0"/>
              <a:t>Reporting to OSCR every year</a:t>
            </a:r>
          </a:p>
          <a:p>
            <a:pPr lvl="1"/>
            <a:r>
              <a:rPr lang="en-US" dirty="0" smtClean="0"/>
              <a:t>Need to get our consent to do certain things</a:t>
            </a:r>
          </a:p>
          <a:p>
            <a:pPr lvl="1"/>
            <a:r>
              <a:rPr lang="en-US" dirty="0" smtClean="0"/>
              <a:t>A set of duties for your trustees and members to comply with – and investigation and consequences if they don’t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the charity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GB" dirty="0" smtClean="0"/>
              <a:t>To meet the charity test, your association</a:t>
            </a:r>
          </a:p>
          <a:p>
            <a:pPr>
              <a:lnSpc>
                <a:spcPct val="80000"/>
              </a:lnSpc>
            </a:pPr>
            <a:r>
              <a:rPr lang="en-GB" sz="2500" b="1" dirty="0" smtClean="0"/>
              <a:t>Must </a:t>
            </a:r>
          </a:p>
          <a:p>
            <a:pPr lvl="1">
              <a:lnSpc>
                <a:spcPct val="80000"/>
              </a:lnSpc>
            </a:pPr>
            <a:r>
              <a:rPr lang="en-GB" sz="2300" dirty="0" smtClean="0"/>
              <a:t>only exist for charitable purposes</a:t>
            </a:r>
          </a:p>
          <a:p>
            <a:pPr lvl="1">
              <a:lnSpc>
                <a:spcPct val="80000"/>
              </a:lnSpc>
            </a:pPr>
            <a:r>
              <a:rPr lang="en-GB" sz="2300" dirty="0" smtClean="0"/>
              <a:t>provide public benefit</a:t>
            </a:r>
          </a:p>
          <a:p>
            <a:pPr>
              <a:lnSpc>
                <a:spcPct val="80000"/>
              </a:lnSpc>
            </a:pPr>
            <a:r>
              <a:rPr lang="en-GB" sz="2500" b="1" dirty="0" smtClean="0"/>
              <a:t>Must not</a:t>
            </a:r>
            <a:r>
              <a:rPr lang="en-GB" sz="25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2300" dirty="0" smtClean="0"/>
              <a:t>Let its property be used for non-charitable purposes</a:t>
            </a:r>
          </a:p>
          <a:p>
            <a:pPr lvl="1">
              <a:lnSpc>
                <a:spcPct val="80000"/>
              </a:lnSpc>
            </a:pPr>
            <a:r>
              <a:rPr lang="en-GB" sz="2300" dirty="0" smtClean="0"/>
              <a:t>Let government ministers control or direct it</a:t>
            </a:r>
          </a:p>
          <a:p>
            <a:pPr lvl="1">
              <a:lnSpc>
                <a:spcPct val="80000"/>
              </a:lnSpc>
            </a:pPr>
            <a:r>
              <a:rPr lang="en-GB" sz="2300" dirty="0" smtClean="0"/>
              <a:t>Be a political party or set up to further the purposes of a political party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the charity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854" y="1417638"/>
            <a:ext cx="8395348" cy="4453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GB" dirty="0" smtClean="0"/>
              <a:t>What does public benefit look like?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Do your association’s activities provide public benefit?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Are they clearly related to its purposes?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Is there any disbenefit to the public?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Is there any private benefit?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Do you unduly restrict who can get access to your activities?</a:t>
            </a:r>
          </a:p>
          <a:p>
            <a:pPr>
              <a:lnSpc>
                <a:spcPct val="90000"/>
              </a:lnSpc>
              <a:buNone/>
            </a:pPr>
            <a:endParaRPr lang="en-GB" b="1" dirty="0" smtClean="0"/>
          </a:p>
          <a:p>
            <a:pPr>
              <a:lnSpc>
                <a:spcPct val="90000"/>
              </a:lnSpc>
              <a:buNone/>
            </a:pPr>
            <a:r>
              <a:rPr lang="en-GB" b="1" dirty="0" smtClean="0"/>
              <a:t>It’s the whole picture!</a:t>
            </a:r>
            <a:endParaRPr lang="en-US" b="1" dirty="0" smtClean="0">
              <a:solidFill>
                <a:srgbClr val="2E4567"/>
              </a:solidFill>
            </a:endParaRP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need to think about?</a:t>
            </a:r>
            <a:br>
              <a:rPr lang="en-US" dirty="0" smtClean="0"/>
            </a:br>
            <a:r>
              <a:rPr lang="en-US" dirty="0" smtClean="0"/>
              <a:t>A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 of organisation are you at the moment?</a:t>
            </a:r>
          </a:p>
          <a:p>
            <a:r>
              <a:rPr lang="en-US" dirty="0" smtClean="0"/>
              <a:t>What kind of organisation best suits your needs?</a:t>
            </a:r>
          </a:p>
          <a:p>
            <a:r>
              <a:rPr lang="en-US" dirty="0" smtClean="0"/>
              <a:t>What does your constitution need to cover?</a:t>
            </a:r>
          </a:p>
          <a:p>
            <a:r>
              <a:rPr lang="en-US" dirty="0" smtClean="0"/>
              <a:t>NUS models?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need to think about?</a:t>
            </a:r>
            <a:br>
              <a:rPr lang="en-US" dirty="0" smtClean="0"/>
            </a:br>
            <a:r>
              <a:rPr lang="en-US" dirty="0" smtClean="0"/>
              <a:t>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If your association becomes a charity its assets are charitable assets, and are protected </a:t>
            </a:r>
          </a:p>
          <a:p>
            <a:pPr>
              <a:buNone/>
            </a:pPr>
            <a:r>
              <a:rPr lang="en-US" dirty="0" smtClean="0"/>
              <a:t>What kind of assets will it have?</a:t>
            </a:r>
          </a:p>
          <a:p>
            <a:r>
              <a:rPr lang="en-US" dirty="0" smtClean="0"/>
              <a:t>Buildings?</a:t>
            </a:r>
          </a:p>
          <a:p>
            <a:r>
              <a:rPr lang="en-US" dirty="0" smtClean="0"/>
              <a:t>Equipment?</a:t>
            </a:r>
          </a:p>
          <a:p>
            <a:r>
              <a:rPr lang="en-US" dirty="0" smtClean="0"/>
              <a:t>cash?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What kind of </a:t>
            </a:r>
            <a:r>
              <a:rPr lang="en-US" b="1" dirty="0" smtClean="0"/>
              <a:t>risks</a:t>
            </a:r>
            <a:r>
              <a:rPr lang="en-US" dirty="0" smtClean="0"/>
              <a:t> are involved to these assets?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need to think about?</a:t>
            </a:r>
            <a:br>
              <a:rPr lang="en-US" dirty="0" smtClean="0"/>
            </a:b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things does your association do?</a:t>
            </a:r>
          </a:p>
          <a:p>
            <a:r>
              <a:rPr lang="en-US" dirty="0" smtClean="0"/>
              <a:t>Are they covered by its purposes and constitution?</a:t>
            </a:r>
          </a:p>
          <a:p>
            <a:r>
              <a:rPr lang="en-US" dirty="0" smtClean="0"/>
              <a:t>What kind of risks are involved? </a:t>
            </a:r>
          </a:p>
          <a:p>
            <a:r>
              <a:rPr lang="en-US" dirty="0" smtClean="0"/>
              <a:t>What other laws do you have to comply with?</a:t>
            </a:r>
          </a:p>
          <a:p>
            <a:pPr lvl="1"/>
            <a:r>
              <a:rPr lang="en-US" dirty="0" smtClean="0"/>
              <a:t>Licensing, employment, data protection, equalities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720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College Students’ Associations:  what about charitable status?</vt:lpstr>
      <vt:lpstr>What does it mean to be a charity?</vt:lpstr>
      <vt:lpstr>What are the benefits of being a charity?</vt:lpstr>
      <vt:lpstr>What do you need to think about? Is it right for you?</vt:lpstr>
      <vt:lpstr>Meeting the charity test</vt:lpstr>
      <vt:lpstr>Meeting the charity test</vt:lpstr>
      <vt:lpstr>What do you need to think about? A constitution</vt:lpstr>
      <vt:lpstr>What do you need to think about? Assets</vt:lpstr>
      <vt:lpstr>What do you need to think about? Activities</vt:lpstr>
      <vt:lpstr>What do you need to think about? Charity trustees</vt:lpstr>
      <vt:lpstr>What do you need to think about? Charity trustees – duties </vt:lpstr>
      <vt:lpstr>What do you need to think about? Charity trustees – duties </vt:lpstr>
      <vt:lpstr>What do you need to think about? Members</vt:lpstr>
      <vt:lpstr>What do you need to think about? Relationship to the college</vt:lpstr>
      <vt:lpstr>What do you need to think about? Relationship to the college</vt:lpstr>
      <vt:lpstr>Martin Tyson martin.tyson@oscr.org.uk</vt:lpstr>
    </vt:vector>
  </TitlesOfParts>
  <Company>APS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Gavin Bell</dc:creator>
  <cp:lastModifiedBy>tysonm</cp:lastModifiedBy>
  <cp:revision>26</cp:revision>
  <dcterms:created xsi:type="dcterms:W3CDTF">2013-11-21T11:01:14Z</dcterms:created>
  <dcterms:modified xsi:type="dcterms:W3CDTF">2014-08-06T09:48:05Z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A982276</vt:lpwstr>
  </property>
  <property fmtid="{D5CDD505-2E9C-101B-9397-08002B2CF9AE}" pid="4" name="Objective-Title">
    <vt:lpwstr>2013-11-20 New format OSCR Powerpoint</vt:lpwstr>
  </property>
  <property fmtid="{D5CDD505-2E9C-101B-9397-08002B2CF9AE}" pid="5" name="Objective-Comment">
    <vt:lpwstr>
    </vt:lpwstr>
  </property>
  <property fmtid="{D5CDD505-2E9C-101B-9397-08002B2CF9AE}" pid="6" name="Objective-CreationStamp">
    <vt:filetime>2013-11-20T10:46:05Z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2013-11-21T10:25:04Z</vt:filetime>
  </property>
  <property fmtid="{D5CDD505-2E9C-101B-9397-08002B2CF9AE}" pid="10" name="Objective-ModificationStamp">
    <vt:filetime>2013-11-21T10:25:06Z</vt:filetime>
  </property>
  <property fmtid="{D5CDD505-2E9C-101B-9397-08002B2CF9AE}" pid="11" name="Objective-Owner">
    <vt:lpwstr>Simpson, Mark</vt:lpwstr>
  </property>
  <property fmtid="{D5CDD505-2E9C-101B-9397-08002B2CF9AE}" pid="12" name="Objective-Path">
    <vt:lpwstr>OSCR File Plan:01 Information Management:1.1 Proactive Communications:1.1.06 Publications (proofing/ publishing documentation):2013-08-01 Powerpoint Slides:</vt:lpwstr>
  </property>
  <property fmtid="{D5CDD505-2E9C-101B-9397-08002B2CF9AE}" pid="13" name="Objective-Parent">
    <vt:lpwstr>2013-08-01 Powerpoint Slides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2.0</vt:lpwstr>
  </property>
  <property fmtid="{D5CDD505-2E9C-101B-9397-08002B2CF9AE}" pid="16" name="Objective-VersionNumber">
    <vt:r8>2</vt:r8>
  </property>
  <property fmtid="{D5CDD505-2E9C-101B-9397-08002B2CF9AE}" pid="17" name="Objective-VersionComment">
    <vt:lpwstr>
    </vt:lpwstr>
  </property>
  <property fmtid="{D5CDD505-2E9C-101B-9397-08002B2CF9AE}" pid="18" name="Objective-FileNumber">
    <vt:lpwstr>IM/PUB/13-011</vt:lpwstr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>
    </vt:lpwstr>
  </property>
  <property fmtid="{D5CDD505-2E9C-101B-9397-08002B2CF9AE}" pid="21" name="Objective-Correspondence Type Flag [system]">
    <vt:lpwstr>
    </vt:lpwstr>
  </property>
  <property fmtid="{D5CDD505-2E9C-101B-9397-08002B2CF9AE}" pid="22" name="Objective-Charity Number [system]">
    <vt:lpwstr>
    </vt:lpwstr>
  </property>
  <property fmtid="{D5CDD505-2E9C-101B-9397-08002B2CF9AE}" pid="23" name="Objective-Of Historical Significance? [system]">
    <vt:lpwstr>No</vt:lpwstr>
  </property>
  <property fmtid="{D5CDD505-2E9C-101B-9397-08002B2CF9AE}" pid="24" name="Objective-Date of Effect [system]">
    <vt:lpwstr>
    </vt:lpwstr>
  </property>
  <property fmtid="{D5CDD505-2E9C-101B-9397-08002B2CF9AE}" pid="25" name="Objective-Date Application Received [system]">
    <vt:lpwstr>
    </vt:lpwstr>
  </property>
</Properties>
</file>